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Maven Pro"/>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19" Type="http://schemas.openxmlformats.org/officeDocument/2006/relationships/font" Target="fonts/MavenPro-bold.fntdata"/><Relationship Id="rId6" Type="http://schemas.openxmlformats.org/officeDocument/2006/relationships/slide" Target="slides/slide1.xml"/><Relationship Id="rId18"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d8dce85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d8dce85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6d8dce85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6d8dce85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d8dce8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d8dce8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d8dce8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d8dce8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tree models show that null responses within the race column have minimal effect on the accuracy of the prediction. However, it does have enough of an effect to throw the model off slightly.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6d8dce85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6d8dce85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6d8dce85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6d8dce85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d8dce8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d8dce8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believe this is due to members leaving service and still utilizing military benefits and veterans targeted tools. Those who pursue higher education than the standard 4-years are likely networking and utilizing services more focused on their speciality.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Active Duty individuals most likely have a higher completion rate, because they will likely be getting out of the military soon and are actively looking for jobs. </a:t>
            </a:r>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298450" lvl="0" marL="457200" rtl="0" algn="l">
              <a:spcBef>
                <a:spcPts val="0"/>
              </a:spcBef>
              <a:spcAft>
                <a:spcPts val="0"/>
              </a:spcAft>
              <a:buSzPts val="1100"/>
              <a:buChar char="●"/>
            </a:pPr>
            <a:r>
              <a:rPr lang="en"/>
              <a:t>Army &amp; Navy has a much higher percentage serving than the other branches, so statistically there is a higher amount being discharged on average.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Whites and blacks also make up the highest percentages of the military, so it makes sense for more veterans to fit this demographic and use the HireHeroes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TUN Data Challenge</a:t>
            </a:r>
            <a:endParaRPr/>
          </a:p>
        </p:txBody>
      </p:sp>
      <p:sp>
        <p:nvSpPr>
          <p:cNvPr id="278" name="Google Shape;278;p13"/>
          <p:cNvSpPr txBox="1"/>
          <p:nvPr>
            <p:ph idx="1" type="subTitle"/>
          </p:nvPr>
        </p:nvSpPr>
        <p:spPr>
          <a:xfrm>
            <a:off x="824000" y="3596300"/>
            <a:ext cx="4255500" cy="8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7 (Andrew Rock, Stone Frangowlakis, Jacob Alderman, Madison Land, </a:t>
            </a:r>
            <a:r>
              <a:rPr lang="en"/>
              <a:t>Daniela Quiroga Rodriguez)</a:t>
            </a:r>
            <a:endParaRPr/>
          </a:p>
          <a:p>
            <a:pPr indent="0" lvl="0" marL="0" rtl="0" algn="l">
              <a:spcBef>
                <a:spcPts val="0"/>
              </a:spcBef>
              <a:spcAft>
                <a:spcPts val="0"/>
              </a:spcAft>
              <a:buNone/>
            </a:pPr>
            <a:r>
              <a:rPr lang="en"/>
              <a:t>INFO 320</a:t>
            </a:r>
            <a:endParaRPr/>
          </a:p>
        </p:txBody>
      </p:sp>
      <p:pic>
        <p:nvPicPr>
          <p:cNvPr id="279" name="Google Shape;279;p13"/>
          <p:cNvPicPr preferRelativeResize="0"/>
          <p:nvPr/>
        </p:nvPicPr>
        <p:blipFill>
          <a:blip r:embed="rId3">
            <a:alphaModFix/>
          </a:blip>
          <a:stretch>
            <a:fillRect/>
          </a:stretch>
        </p:blipFill>
        <p:spPr>
          <a:xfrm>
            <a:off x="674863" y="433463"/>
            <a:ext cx="4553777" cy="1309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3">
            <a:alphaModFix amt="22000"/>
          </a:blip>
          <a:stretch>
            <a:fillRect/>
          </a:stretch>
        </p:blipFill>
        <p:spPr>
          <a:xfrm>
            <a:off x="0" y="0"/>
            <a:ext cx="9144000" cy="5257766"/>
          </a:xfrm>
          <a:prstGeom prst="rect">
            <a:avLst/>
          </a:prstGeom>
          <a:noFill/>
          <a:ln>
            <a:noFill/>
          </a:ln>
        </p:spPr>
      </p:pic>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and Motivation</a:t>
            </a:r>
            <a:endParaRPr/>
          </a:p>
        </p:txBody>
      </p:sp>
      <p:sp>
        <p:nvSpPr>
          <p:cNvPr id="286" name="Google Shape;286;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Is there a relationship between a client's demographic profile (rank, branch, time in service, spouse status etc.) and a client's likelihood to complete a survey?</a:t>
            </a:r>
            <a:endParaRPr b="1" sz="1500">
              <a:solidFill>
                <a:srgbClr val="000000"/>
              </a:solidFill>
              <a:latin typeface="Arial"/>
              <a:ea typeface="Arial"/>
              <a:cs typeface="Arial"/>
              <a:sym typeface="Arial"/>
            </a:endParaRPr>
          </a:p>
          <a:p>
            <a:pPr indent="0" lvl="0" marL="0" rtl="0" algn="l">
              <a:spcBef>
                <a:spcPts val="0"/>
              </a:spcBef>
              <a:spcAft>
                <a:spcPts val="0"/>
              </a:spcAft>
              <a:buNone/>
            </a:pPr>
            <a:r>
              <a:t/>
            </a:r>
            <a:endParaRPr b="1"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Surveys are important for all businesses for feedback on their service. Hire Heroes request each customer to complete a survey when they have found employment. Our goal is to analyze the data to see if demographics have a say in survey completion. If they do, this data will better assist Hire Heroes in targeting those who do not complete the survey with reminders, incentives, etc. </a:t>
            </a:r>
            <a:endParaRPr b="1" sz="15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15"/>
          <p:cNvPicPr preferRelativeResize="0"/>
          <p:nvPr/>
        </p:nvPicPr>
        <p:blipFill>
          <a:blip r:embed="rId3">
            <a:alphaModFix amt="30000"/>
          </a:blip>
          <a:stretch>
            <a:fillRect/>
          </a:stretch>
        </p:blipFill>
        <p:spPr>
          <a:xfrm>
            <a:off x="0" y="2381"/>
            <a:ext cx="9144000" cy="5138738"/>
          </a:xfrm>
          <a:prstGeom prst="rect">
            <a:avLst/>
          </a:prstGeom>
          <a:noFill/>
          <a:ln>
            <a:noFill/>
          </a:ln>
        </p:spPr>
      </p:pic>
      <p:sp>
        <p:nvSpPr>
          <p:cNvPr id="292" name="Google Shape;292;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Summary/Approach</a:t>
            </a:r>
            <a:endParaRPr/>
          </a:p>
        </p:txBody>
      </p:sp>
      <p:sp>
        <p:nvSpPr>
          <p:cNvPr id="293" name="Google Shape;293;p15"/>
          <p:cNvSpPr txBox="1"/>
          <p:nvPr>
            <p:ph idx="1" type="body"/>
          </p:nvPr>
        </p:nvSpPr>
        <p:spPr>
          <a:xfrm>
            <a:off x="1303800" y="1990050"/>
            <a:ext cx="49887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 sz="1500">
                <a:latin typeface="Arial"/>
                <a:ea typeface="Arial"/>
                <a:cs typeface="Arial"/>
                <a:sym typeface="Arial"/>
              </a:rPr>
              <a:t>Determine necessary datasets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Utilize Tableau Prep to clean datasets</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 sz="1500">
                <a:latin typeface="Arial"/>
                <a:ea typeface="Arial"/>
                <a:cs typeface="Arial"/>
                <a:sym typeface="Arial"/>
              </a:rPr>
              <a:t>Null values</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 sz="1500">
                <a:latin typeface="Arial"/>
                <a:ea typeface="Arial"/>
                <a:cs typeface="Arial"/>
                <a:sym typeface="Arial"/>
              </a:rPr>
              <a:t>Excess columns</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Create various decision tree models using Knime to see what are the key determinants of survey completion</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Use Tableau to visualize the data </a:t>
            </a:r>
            <a:endParaRPr sz="15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Race</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Branch of Service</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Employment Status</a:t>
            </a:r>
            <a:endParaRPr sz="1200">
              <a:latin typeface="Arial"/>
              <a:ea typeface="Arial"/>
              <a:cs typeface="Arial"/>
              <a:sym typeface="Arial"/>
            </a:endParaRPr>
          </a:p>
          <a:p>
            <a:pPr indent="-304800" lvl="1" marL="914400" rtl="0" algn="l">
              <a:spcBef>
                <a:spcPts val="0"/>
              </a:spcBef>
              <a:spcAft>
                <a:spcPts val="0"/>
              </a:spcAft>
              <a:buSzPts val="1200"/>
              <a:buFont typeface="Arial"/>
              <a:buChar char="○"/>
            </a:pPr>
            <a:r>
              <a:rPr lang="en" sz="1200">
                <a:latin typeface="Arial"/>
                <a:ea typeface="Arial"/>
                <a:cs typeface="Arial"/>
                <a:sym typeface="Arial"/>
              </a:rPr>
              <a:t>Education</a:t>
            </a:r>
            <a:endParaRPr sz="1200">
              <a:latin typeface="Arial"/>
              <a:ea typeface="Arial"/>
              <a:cs typeface="Arial"/>
              <a:sym typeface="Arial"/>
            </a:endParaRPr>
          </a:p>
        </p:txBody>
      </p:sp>
      <p:pic>
        <p:nvPicPr>
          <p:cNvPr id="294" name="Google Shape;294;p15"/>
          <p:cNvPicPr preferRelativeResize="0"/>
          <p:nvPr/>
        </p:nvPicPr>
        <p:blipFill>
          <a:blip r:embed="rId4">
            <a:alphaModFix amt="89000"/>
          </a:blip>
          <a:stretch>
            <a:fillRect/>
          </a:stretch>
        </p:blipFill>
        <p:spPr>
          <a:xfrm>
            <a:off x="6185100" y="2571750"/>
            <a:ext cx="1095400" cy="2128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6"/>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Analytics</a:t>
            </a:r>
            <a:endParaRPr/>
          </a:p>
          <a:p>
            <a:pPr indent="0" lvl="0" marL="0" rtl="0" algn="l">
              <a:spcBef>
                <a:spcPts val="0"/>
              </a:spcBef>
              <a:spcAft>
                <a:spcPts val="0"/>
              </a:spcAft>
              <a:buNone/>
            </a:pPr>
            <a:r>
              <a:t/>
            </a:r>
            <a:endParaRPr/>
          </a:p>
        </p:txBody>
      </p:sp>
      <p:sp>
        <p:nvSpPr>
          <p:cNvPr id="301" name="Google Shape;301;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 Tableau Prep, and Knime were used.</a:t>
            </a:r>
            <a:endParaRPr/>
          </a:p>
          <a:p>
            <a:pPr indent="-311150" lvl="0" marL="457200" rtl="0" algn="l">
              <a:spcBef>
                <a:spcPts val="1600"/>
              </a:spcBef>
              <a:spcAft>
                <a:spcPts val="0"/>
              </a:spcAft>
              <a:buSzPts val="1300"/>
              <a:buChar char="●"/>
            </a:pPr>
            <a:r>
              <a:rPr lang="en"/>
              <a:t>Tableau Prep - Data cleaning and table joining</a:t>
            </a:r>
            <a:endParaRPr/>
          </a:p>
          <a:p>
            <a:pPr indent="-311150" lvl="0" marL="457200" rtl="0" algn="l">
              <a:spcBef>
                <a:spcPts val="0"/>
              </a:spcBef>
              <a:spcAft>
                <a:spcPts val="0"/>
              </a:spcAft>
              <a:buSzPts val="1300"/>
              <a:buChar char="●"/>
            </a:pPr>
            <a:r>
              <a:rPr lang="en"/>
              <a:t>Tableau - Visualizations</a:t>
            </a:r>
            <a:endParaRPr/>
          </a:p>
          <a:p>
            <a:pPr indent="-311150" lvl="0" marL="457200" rtl="0" algn="l">
              <a:spcBef>
                <a:spcPts val="0"/>
              </a:spcBef>
              <a:spcAft>
                <a:spcPts val="0"/>
              </a:spcAft>
              <a:buSzPts val="1300"/>
              <a:buChar char="●"/>
            </a:pPr>
            <a:r>
              <a:rPr lang="en"/>
              <a:t>Knime - Decision Tree Model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17"/>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7" name="Google Shape;307;p17"/>
          <p:cNvSpPr txBox="1"/>
          <p:nvPr>
            <p:ph type="title"/>
          </p:nvPr>
        </p:nvSpPr>
        <p:spPr>
          <a:xfrm>
            <a:off x="1303800" y="598575"/>
            <a:ext cx="7030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08" name="Google Shape;308;p17"/>
          <p:cNvSpPr txBox="1"/>
          <p:nvPr>
            <p:ph idx="1" type="body"/>
          </p:nvPr>
        </p:nvSpPr>
        <p:spPr>
          <a:xfrm>
            <a:off x="810600" y="14404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“Salesforce_Survey_Demographics.xlsx” and “Feedback_c.csv” spreadsheets were used and combined using the “Id” column as the primary key.</a:t>
            </a:r>
            <a:endParaRPr/>
          </a:p>
        </p:txBody>
      </p:sp>
      <p:sp>
        <p:nvSpPr>
          <p:cNvPr id="309" name="Google Shape;309;p17"/>
          <p:cNvSpPr txBox="1"/>
          <p:nvPr/>
        </p:nvSpPr>
        <p:spPr>
          <a:xfrm>
            <a:off x="1474625" y="4754200"/>
            <a:ext cx="2359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a:t>
            </a:r>
            <a:endParaRPr>
              <a:latin typeface="Nunito"/>
              <a:ea typeface="Nunito"/>
              <a:cs typeface="Nunito"/>
              <a:sym typeface="Nunito"/>
            </a:endParaRPr>
          </a:p>
        </p:txBody>
      </p:sp>
      <p:sp>
        <p:nvSpPr>
          <p:cNvPr id="310" name="Google Shape;310;p17"/>
          <p:cNvSpPr txBox="1"/>
          <p:nvPr/>
        </p:nvSpPr>
        <p:spPr>
          <a:xfrm>
            <a:off x="5307313" y="4754200"/>
            <a:ext cx="24303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Complete_No Race</a:t>
            </a:r>
            <a:endParaRPr>
              <a:latin typeface="Nunito"/>
              <a:ea typeface="Nunito"/>
              <a:cs typeface="Nunito"/>
              <a:sym typeface="Nunito"/>
            </a:endParaRPr>
          </a:p>
        </p:txBody>
      </p:sp>
      <p:pic>
        <p:nvPicPr>
          <p:cNvPr id="311" name="Google Shape;311;p17"/>
          <p:cNvPicPr preferRelativeResize="0"/>
          <p:nvPr/>
        </p:nvPicPr>
        <p:blipFill>
          <a:blip r:embed="rId4">
            <a:alphaModFix/>
          </a:blip>
          <a:stretch>
            <a:fillRect/>
          </a:stretch>
        </p:blipFill>
        <p:spPr>
          <a:xfrm>
            <a:off x="1303800" y="2242975"/>
            <a:ext cx="2216825" cy="2452250"/>
          </a:xfrm>
          <a:prstGeom prst="rect">
            <a:avLst/>
          </a:prstGeom>
          <a:noFill/>
          <a:ln>
            <a:noFill/>
          </a:ln>
        </p:spPr>
      </p:pic>
      <p:pic>
        <p:nvPicPr>
          <p:cNvPr id="312" name="Google Shape;312;p17"/>
          <p:cNvPicPr preferRelativeResize="0"/>
          <p:nvPr/>
        </p:nvPicPr>
        <p:blipFill>
          <a:blip r:embed="rId5">
            <a:alphaModFix/>
          </a:blip>
          <a:stretch>
            <a:fillRect/>
          </a:stretch>
        </p:blipFill>
        <p:spPr>
          <a:xfrm>
            <a:off x="5468149" y="2238765"/>
            <a:ext cx="2216826" cy="2460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1532664" y="0"/>
            <a:ext cx="607868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19"/>
          <p:cNvPicPr preferRelativeResize="0"/>
          <p:nvPr/>
        </p:nvPicPr>
        <p:blipFill>
          <a:blip r:embed="rId3">
            <a:alphaModFix/>
          </a:blip>
          <a:stretch>
            <a:fillRect/>
          </a:stretch>
        </p:blipFill>
        <p:spPr>
          <a:xfrm>
            <a:off x="268825" y="152400"/>
            <a:ext cx="86063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28" name="Google Shape;328;p20"/>
          <p:cNvSpPr txBox="1"/>
          <p:nvPr>
            <p:ph idx="1" type="body"/>
          </p:nvPr>
        </p:nvSpPr>
        <p:spPr>
          <a:xfrm>
            <a:off x="981600" y="1698900"/>
            <a:ext cx="7180800" cy="2959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the Education category we see an increase in surveys taken by those with their highest education being either HS or 4-Year Degrees. </a:t>
            </a:r>
            <a:endParaRPr/>
          </a:p>
          <a:p>
            <a:pPr indent="-311150" lvl="0" marL="457200" rtl="0" algn="l">
              <a:spcBef>
                <a:spcPts val="0"/>
              </a:spcBef>
              <a:spcAft>
                <a:spcPts val="0"/>
              </a:spcAft>
              <a:buSzPts val="1300"/>
              <a:buChar char="●"/>
            </a:pPr>
            <a:r>
              <a:rPr lang="en"/>
              <a:t>In the Employment Status category, Active Duty and Unemployed individuals are those who have completed the most surveys. </a:t>
            </a:r>
            <a:endParaRPr/>
          </a:p>
          <a:p>
            <a:pPr indent="-311150" lvl="0" marL="457200" rtl="0" algn="l">
              <a:spcBef>
                <a:spcPts val="0"/>
              </a:spcBef>
              <a:spcAft>
                <a:spcPts val="0"/>
              </a:spcAft>
              <a:buSzPts val="1300"/>
              <a:buChar char="●"/>
            </a:pPr>
            <a:r>
              <a:rPr lang="en"/>
              <a:t>In the Service Branch category, we see the majority of the surveys being taken from those in the Army and Navy. </a:t>
            </a:r>
            <a:endParaRPr/>
          </a:p>
          <a:p>
            <a:pPr indent="-311150" lvl="0" marL="457200" rtl="0" algn="l">
              <a:spcBef>
                <a:spcPts val="0"/>
              </a:spcBef>
              <a:spcAft>
                <a:spcPts val="0"/>
              </a:spcAft>
              <a:buSzPts val="1300"/>
              <a:buChar char="●"/>
            </a:pPr>
            <a:r>
              <a:rPr lang="en"/>
              <a:t>In the Race category, White and Black or African American have the highest survey completion rate among the different races.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